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6" r:id="rId4"/>
    <p:sldId id="258" r:id="rId5"/>
    <p:sldId id="259" r:id="rId6"/>
    <p:sldId id="260" r:id="rId7"/>
    <p:sldId id="267" r:id="rId8"/>
    <p:sldId id="261" r:id="rId9"/>
    <p:sldId id="266" r:id="rId10"/>
    <p:sldId id="279" r:id="rId11"/>
    <p:sldId id="280" r:id="rId12"/>
    <p:sldId id="287" r:id="rId13"/>
    <p:sldId id="28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4" r:id="rId24"/>
    <p:sldId id="285" r:id="rId25"/>
    <p:sldId id="281" r:id="rId26"/>
    <p:sldId id="282" r:id="rId27"/>
    <p:sldId id="283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/>
    <p:restoredTop sz="93265"/>
  </p:normalViewPr>
  <p:slideViewPr>
    <p:cSldViewPr snapToGrid="0" snapToObjects="1">
      <p:cViewPr varScale="1">
        <p:scale>
          <a:sx n="96" d="100"/>
          <a:sy n="96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2F31B-F818-1740-B2CB-B934197CFFF1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119D1-969A-604A-9706-C1D1FEEE9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6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19D1-969A-604A-9706-C1D1FEEE99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19D1-969A-604A-9706-C1D1FEEE99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0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19D1-969A-604A-9706-C1D1FEEE99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119D1-969A-604A-9706-C1D1FEEE99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2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1.tiff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8" Type="http://schemas.openxmlformats.org/officeDocument/2006/relationships/image" Target="../media/image10.tiff"/><Relationship Id="rId9" Type="http://schemas.openxmlformats.org/officeDocument/2006/relationships/image" Target="../media/image9.tiff"/><Relationship Id="rId10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RouteMatch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 innovative passenger transportation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54381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Continuous Integration: UI tests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03" y="399140"/>
            <a:ext cx="1122045" cy="1122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640" y="166255"/>
            <a:ext cx="1327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Git</a:t>
            </a:r>
            <a:r>
              <a:rPr lang="en-US" sz="1200" dirty="0" smtClean="0"/>
              <a:t> </a:t>
            </a:r>
            <a:r>
              <a:rPr lang="en-US" sz="1200" dirty="0"/>
              <a:t>P</a:t>
            </a:r>
            <a:r>
              <a:rPr lang="en-US" sz="1200" dirty="0" smtClean="0"/>
              <a:t>ush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0468" t="35157" r="43844" b="3735"/>
          <a:stretch/>
        </p:blipFill>
        <p:spPr>
          <a:xfrm>
            <a:off x="2644253" y="2871016"/>
            <a:ext cx="1230790" cy="754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3842" y="2080260"/>
            <a:ext cx="133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r>
              <a:rPr lang="en-US" sz="1200" dirty="0" smtClean="0"/>
              <a:t>New Pipeline Run</a:t>
            </a:r>
          </a:p>
          <a:p>
            <a:r>
              <a:rPr lang="en-US" sz="1200" dirty="0" smtClean="0"/>
              <a:t>Running first stage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313" y="5328804"/>
            <a:ext cx="993868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73312" t="74002" r="16188"/>
          <a:stretch/>
        </p:blipFill>
        <p:spPr>
          <a:xfrm>
            <a:off x="4926330" y="2812841"/>
            <a:ext cx="1280160" cy="10894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26331" y="2205990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Starting 2</a:t>
            </a:r>
            <a:r>
              <a:rPr lang="en-US" sz="1200" baseline="30000" dirty="0" smtClean="0"/>
              <a:t>nd</a:t>
            </a:r>
            <a:r>
              <a:rPr lang="en-US" sz="1200" dirty="0" smtClean="0"/>
              <a:t> stage</a:t>
            </a:r>
          </a:p>
          <a:p>
            <a:r>
              <a:rPr lang="en-US" sz="1200" dirty="0" smtClean="0"/>
              <a:t>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stage </a:t>
            </a:r>
            <a:r>
              <a:rPr lang="en-US" sz="1200" dirty="0" err="1" smtClean="0"/>
              <a:t>succesfull</a:t>
            </a:r>
            <a:endParaRPr lang="en-US" sz="1200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61" y="2824984"/>
            <a:ext cx="1005839" cy="10058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183361" y="2146161"/>
            <a:ext cx="100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Third stage: </a:t>
            </a:r>
          </a:p>
          <a:p>
            <a:r>
              <a:rPr lang="en-US" sz="1200" dirty="0" smtClean="0"/>
              <a:t>remove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984" y="5328804"/>
            <a:ext cx="918972" cy="9189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2248" y="4268634"/>
            <a:ext cx="1412387" cy="6865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300" y="3830823"/>
            <a:ext cx="985933" cy="11447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1"/>
          <a:stretch/>
        </p:blipFill>
        <p:spPr>
          <a:xfrm>
            <a:off x="10381454" y="1513726"/>
            <a:ext cx="1347155" cy="63243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1869547" y="3144982"/>
            <a:ext cx="730766" cy="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854036" y="3730650"/>
            <a:ext cx="69273" cy="159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06909" y="4003964"/>
            <a:ext cx="0" cy="37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61709" y="4975601"/>
            <a:ext cx="13855" cy="353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43" y="5397302"/>
            <a:ext cx="1949434" cy="483193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470470" y="3902326"/>
            <a:ext cx="0" cy="124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189200" y="1981200"/>
            <a:ext cx="2464945" cy="118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654145" y="5078861"/>
            <a:ext cx="0" cy="318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0041597">
            <a:off x="8708440" y="244959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Success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 rot="2063250">
            <a:off x="8874694" y="3427980"/>
            <a:ext cx="85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Failure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681855" y="1244186"/>
            <a:ext cx="1978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 version of app</a:t>
            </a:r>
            <a:endParaRPr lang="en-US" sz="12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045527" y="3144982"/>
            <a:ext cx="880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404635" y="3248151"/>
            <a:ext cx="606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189200" y="3169627"/>
            <a:ext cx="1561204" cy="109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38046" y="1546627"/>
            <a:ext cx="42371" cy="131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26310" y="2522114"/>
            <a:ext cx="85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GitLab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7963" r="10489"/>
          <a:stretch/>
        </p:blipFill>
        <p:spPr>
          <a:xfrm>
            <a:off x="9941974" y="5425672"/>
            <a:ext cx="1404785" cy="890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2" y="2929805"/>
            <a:ext cx="1636608" cy="90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654" y="433645"/>
            <a:ext cx="10058400" cy="1450757"/>
          </a:xfrm>
        </p:spPr>
        <p:txBody>
          <a:bodyPr/>
          <a:lstStyle/>
          <a:p>
            <a:pPr algn="ctr"/>
            <a:r>
              <a:rPr lang="en-US" dirty="0" err="1" smtClean="0"/>
              <a:t>GoCD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400" y="2788059"/>
            <a:ext cx="6730854" cy="146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90" y="5164460"/>
            <a:ext cx="907897" cy="9381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3403372" y="4399122"/>
            <a:ext cx="512618" cy="124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974748" y="4255759"/>
            <a:ext cx="4764913" cy="123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67673" y="5711619"/>
            <a:ext cx="291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Agent</a:t>
            </a:r>
            <a:r>
              <a:rPr lang="en-US" b="1" u="sng" smtClean="0">
                <a:solidFill>
                  <a:schemeClr val="accent2"/>
                </a:solidFill>
              </a:rPr>
              <a:t>:</a:t>
            </a:r>
            <a:r>
              <a:rPr lang="en-US" smtClean="0"/>
              <a:t>  IP: XX.XX.XX.XXX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59927" y="2216727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68214" y="2321812"/>
            <a:ext cx="8091054" cy="3902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25091" y="1911927"/>
            <a:ext cx="138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6048" y="1713499"/>
            <a:ext cx="114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accent2"/>
                </a:solidFill>
              </a:rPr>
              <a:t>Server</a:t>
            </a:r>
            <a:endParaRPr lang="en-US" b="1" u="sng" dirty="0">
              <a:solidFill>
                <a:schemeClr val="accent2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225583" y="2337672"/>
            <a:ext cx="2852384" cy="37591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007" y="2788059"/>
            <a:ext cx="1591284" cy="20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GoCD</a:t>
            </a:r>
            <a:r>
              <a:rPr lang="en-US" dirty="0" smtClean="0"/>
              <a:t> – </a:t>
            </a:r>
            <a:r>
              <a:rPr lang="en-US" b="1" dirty="0" smtClean="0"/>
              <a:t>Pipelines</a:t>
            </a:r>
            <a:r>
              <a:rPr lang="en-US" dirty="0" smtClean="0"/>
              <a:t>, Agents, Environments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532" y="1872768"/>
            <a:ext cx="425394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GoCD</a:t>
            </a:r>
            <a:r>
              <a:rPr lang="en-US" dirty="0"/>
              <a:t> – Pipelines, </a:t>
            </a:r>
            <a:r>
              <a:rPr lang="en-US" b="1" dirty="0"/>
              <a:t>Agents</a:t>
            </a:r>
            <a:r>
              <a:rPr lang="en-US" dirty="0"/>
              <a:t>, Environments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34817"/>
            <a:ext cx="10058400" cy="41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Running functional tests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5440" y="1813560"/>
            <a:ext cx="1042416" cy="911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856" y="1737360"/>
            <a:ext cx="877824" cy="987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256" y="2752253"/>
            <a:ext cx="1048512" cy="935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864" y="1822704"/>
            <a:ext cx="1701800" cy="1341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668" y="4957089"/>
            <a:ext cx="1625600" cy="1400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90" y="3453453"/>
            <a:ext cx="1295400" cy="1295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471613" y="1778650"/>
            <a:ext cx="6967728" cy="21838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328664" y="2269236"/>
            <a:ext cx="290677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14337" y="1993392"/>
            <a:ext cx="16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(Create session)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720088" y="2362725"/>
            <a:ext cx="2486152" cy="1228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095749">
            <a:off x="1433373" y="2234599"/>
            <a:ext cx="307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 www</a:t>
            </a:r>
            <a:r>
              <a:rPr lang="is-IS" dirty="0" smtClean="0"/>
              <a:t>….</a:t>
            </a:r>
            <a:endParaRPr lang="en-US" dirty="0" smtClean="0"/>
          </a:p>
          <a:p>
            <a:r>
              <a:rPr lang="en-US" dirty="0" smtClean="0"/>
              <a:t>POST /</a:t>
            </a:r>
            <a:r>
              <a:rPr lang="en-US" dirty="0" err="1" smtClean="0"/>
              <a:t>wd</a:t>
            </a:r>
            <a:r>
              <a:rPr lang="en-US" dirty="0" smtClean="0"/>
              <a:t>/hub/ session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720090" y="3023280"/>
            <a:ext cx="2751523" cy="79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0517079">
            <a:off x="1846948" y="3453831"/>
            <a:ext cx="293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 </a:t>
            </a:r>
            <a:r>
              <a:rPr lang="en-US" dirty="0"/>
              <a:t>POST /</a:t>
            </a:r>
            <a:r>
              <a:rPr lang="en-US" dirty="0" err="1"/>
              <a:t>wd</a:t>
            </a:r>
            <a:r>
              <a:rPr lang="en-US" dirty="0"/>
              <a:t>/hub/ </a:t>
            </a:r>
            <a:r>
              <a:rPr lang="en-US" dirty="0" smtClean="0"/>
              <a:t>session {“</a:t>
            </a:r>
            <a:r>
              <a:rPr lang="en-US" dirty="0" err="1" smtClean="0"/>
              <a:t>sessionId</a:t>
            </a:r>
            <a:r>
              <a:rPr lang="en-US" dirty="0" smtClean="0"/>
              <a:t>” ;”123”} 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408176" y="4882896"/>
            <a:ext cx="3427984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92512" y="3646863"/>
            <a:ext cx="119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WebDriver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663149">
            <a:off x="1747933" y="5166589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Browser-like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Test:Login</a:t>
            </a:r>
            <a:r>
              <a:rPr lang="en-US" dirty="0" smtClean="0"/>
              <a:t> add funds: </a:t>
            </a:r>
            <a:br>
              <a:rPr lang="en-US" dirty="0" smtClean="0"/>
            </a:br>
            <a:r>
              <a:rPr lang="en-US" dirty="0" smtClean="0"/>
              <a:t>Expect title Login </a:t>
            </a:r>
            <a:r>
              <a:rPr lang="en-US" dirty="0" err="1" smtClean="0"/>
              <a:t>RmPay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09" y="2034473"/>
            <a:ext cx="6519361" cy="3934171"/>
          </a:xfrm>
        </p:spPr>
      </p:pic>
      <p:sp>
        <p:nvSpPr>
          <p:cNvPr id="8" name="Oval 7"/>
          <p:cNvSpPr/>
          <p:nvPr/>
        </p:nvSpPr>
        <p:spPr>
          <a:xfrm>
            <a:off x="2782957" y="1895061"/>
            <a:ext cx="1484243" cy="3710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5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</a:t>
            </a:r>
            <a:r>
              <a:rPr lang="en-US" dirty="0" smtClean="0"/>
              <a:t>: Login </a:t>
            </a:r>
            <a:r>
              <a:rPr lang="en-US" dirty="0"/>
              <a:t>add funds: </a:t>
            </a:r>
            <a:br>
              <a:rPr lang="en-US" dirty="0"/>
            </a:br>
            <a:r>
              <a:rPr lang="en-US" dirty="0" smtClean="0"/>
              <a:t>Fill in login form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7" t="-454" r="32504" b="454"/>
          <a:stretch/>
        </p:blipFill>
        <p:spPr>
          <a:xfrm>
            <a:off x="4005072" y="1737360"/>
            <a:ext cx="4242816" cy="4463097"/>
          </a:xfrm>
        </p:spPr>
      </p:pic>
    </p:spTree>
    <p:extLst>
      <p:ext uri="{BB962C8B-B14F-4D97-AF65-F5344CB8AC3E}">
        <p14:creationId xmlns:p14="http://schemas.microsoft.com/office/powerpoint/2010/main" val="15389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Test: Login add funds: </a:t>
            </a:r>
            <a:br>
              <a:rPr lang="en-US" dirty="0"/>
            </a:br>
            <a:r>
              <a:rPr lang="en-US" dirty="0" smtClean="0"/>
              <a:t>Expect name GLORIA JANDORF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/>
          <a:stretch/>
        </p:blipFill>
        <p:spPr>
          <a:xfrm>
            <a:off x="2518675" y="2208872"/>
            <a:ext cx="6976438" cy="3934171"/>
          </a:xfrm>
        </p:spPr>
      </p:pic>
      <p:sp>
        <p:nvSpPr>
          <p:cNvPr id="6" name="Oval 5"/>
          <p:cNvSpPr/>
          <p:nvPr/>
        </p:nvSpPr>
        <p:spPr>
          <a:xfrm>
            <a:off x="8156448" y="2066544"/>
            <a:ext cx="1060704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Test: Login add funds: </a:t>
            </a:r>
            <a:br>
              <a:rPr lang="en-US" dirty="0"/>
            </a:br>
            <a:r>
              <a:rPr lang="en-US" dirty="0" smtClean="0"/>
              <a:t>Take the balance amount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/>
          <a:stretch/>
        </p:blipFill>
        <p:spPr>
          <a:xfrm>
            <a:off x="631370" y="1737360"/>
            <a:ext cx="5623126" cy="4022725"/>
          </a:xfrm>
        </p:spPr>
      </p:pic>
      <p:sp>
        <p:nvSpPr>
          <p:cNvPr id="5" name="Oval 4"/>
          <p:cNvSpPr/>
          <p:nvPr/>
        </p:nvSpPr>
        <p:spPr>
          <a:xfrm>
            <a:off x="3818497" y="2529749"/>
            <a:ext cx="2121408" cy="6583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56833" y="2554042"/>
            <a:ext cx="5184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string to a number, remove $ and ‘,’ </a:t>
            </a:r>
          </a:p>
          <a:p>
            <a:r>
              <a:rPr lang="en-US" dirty="0" smtClean="0"/>
              <a:t>Add payment amount</a:t>
            </a:r>
          </a:p>
          <a:p>
            <a:r>
              <a:rPr lang="en-US" dirty="0" smtClean="0"/>
              <a:t>Convert back to string, add $ </a:t>
            </a:r>
          </a:p>
          <a:p>
            <a:r>
              <a:rPr lang="en-US" dirty="0" smtClean="0"/>
              <a:t>Save the final string as expected value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Test: Login add funds: </a:t>
            </a:r>
            <a:br>
              <a:rPr lang="en-US" dirty="0"/>
            </a:br>
            <a:r>
              <a:rPr lang="en-US" dirty="0" smtClean="0"/>
              <a:t>Add funds $5.12 from new card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2799772" y="1868557"/>
            <a:ext cx="6652781" cy="4000431"/>
          </a:xfrm>
        </p:spPr>
      </p:pic>
    </p:spTree>
    <p:extLst>
      <p:ext uri="{BB962C8B-B14F-4D97-AF65-F5344CB8AC3E}">
        <p14:creationId xmlns:p14="http://schemas.microsoft.com/office/powerpoint/2010/main" val="20162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application–customer’s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0"/>
          <a:stretch/>
        </p:blipFill>
        <p:spPr>
          <a:xfrm>
            <a:off x="1097280" y="1855305"/>
            <a:ext cx="10058400" cy="4013684"/>
          </a:xfrm>
        </p:spPr>
      </p:pic>
    </p:spTree>
    <p:extLst>
      <p:ext uri="{BB962C8B-B14F-4D97-AF65-F5344CB8AC3E}">
        <p14:creationId xmlns:p14="http://schemas.microsoft.com/office/powerpoint/2010/main" val="9863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Test: Login add </a:t>
            </a:r>
            <a:r>
              <a:rPr lang="en-US" dirty="0" smtClean="0"/>
              <a:t>funds: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Check: </a:t>
            </a:r>
            <a:r>
              <a:rPr lang="en-US" dirty="0"/>
              <a:t>balance </a:t>
            </a:r>
            <a:r>
              <a:rPr lang="en-US" dirty="0" smtClean="0"/>
              <a:t>amount is balance expected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/>
          <a:stretch/>
        </p:blipFill>
        <p:spPr>
          <a:xfrm>
            <a:off x="2786038" y="1842052"/>
            <a:ext cx="6680249" cy="4026936"/>
          </a:xfrm>
        </p:spPr>
      </p:pic>
    </p:spTree>
    <p:extLst>
      <p:ext uri="{BB962C8B-B14F-4D97-AF65-F5344CB8AC3E}">
        <p14:creationId xmlns:p14="http://schemas.microsoft.com/office/powerpoint/2010/main" val="10208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build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38"/>
          <a:stretch/>
        </p:blipFill>
        <p:spPr>
          <a:xfrm>
            <a:off x="2215775" y="1846263"/>
            <a:ext cx="7820776" cy="3438969"/>
          </a:xfrm>
        </p:spPr>
      </p:pic>
    </p:spTree>
    <p:extLst>
      <p:ext uri="{BB962C8B-B14F-4D97-AF65-F5344CB8AC3E}">
        <p14:creationId xmlns:p14="http://schemas.microsoft.com/office/powerpoint/2010/main" val="12130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GoCD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46263"/>
            <a:ext cx="4022725" cy="4022725"/>
          </a:xfrm>
        </p:spPr>
      </p:pic>
    </p:spTree>
    <p:extLst>
      <p:ext uri="{BB962C8B-B14F-4D97-AF65-F5344CB8AC3E}">
        <p14:creationId xmlns:p14="http://schemas.microsoft.com/office/powerpoint/2010/main" val="8850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output </a:t>
            </a:r>
            <a:r>
              <a:rPr lang="en-US" dirty="0" err="1" smtClean="0"/>
              <a:t>DalekJS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132" y="1846263"/>
            <a:ext cx="5070061" cy="4022725"/>
          </a:xfrm>
        </p:spPr>
      </p:pic>
    </p:spTree>
    <p:extLst>
      <p:ext uri="{BB962C8B-B14F-4D97-AF65-F5344CB8AC3E}">
        <p14:creationId xmlns:p14="http://schemas.microsoft.com/office/powerpoint/2010/main" val="175137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output Selenium 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62" y="1846263"/>
            <a:ext cx="4926801" cy="4022725"/>
          </a:xfrm>
        </p:spPr>
      </p:pic>
    </p:spTree>
    <p:extLst>
      <p:ext uri="{BB962C8B-B14F-4D97-AF65-F5344CB8AC3E}">
        <p14:creationId xmlns:p14="http://schemas.microsoft.com/office/powerpoint/2010/main" val="103880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output </a:t>
            </a:r>
            <a:r>
              <a:rPr lang="en-US" dirty="0" err="1" smtClean="0"/>
              <a:t>CasperJS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5" y="1846263"/>
            <a:ext cx="5460755" cy="4022725"/>
          </a:xfrm>
        </p:spPr>
      </p:pic>
    </p:spTree>
    <p:extLst>
      <p:ext uri="{BB962C8B-B14F-4D97-AF65-F5344CB8AC3E}">
        <p14:creationId xmlns:p14="http://schemas.microsoft.com/office/powerpoint/2010/main" val="9231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output </a:t>
            </a:r>
            <a:r>
              <a:rPr lang="en-US" dirty="0" err="1" smtClean="0"/>
              <a:t>NightwatchJS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65" y="1859515"/>
            <a:ext cx="5604803" cy="4022725"/>
          </a:xfrm>
        </p:spPr>
      </p:pic>
    </p:spTree>
    <p:extLst>
      <p:ext uri="{BB962C8B-B14F-4D97-AF65-F5344CB8AC3E}">
        <p14:creationId xmlns:p14="http://schemas.microsoft.com/office/powerpoint/2010/main" val="4128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Console output Protractor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838" y="1846263"/>
            <a:ext cx="5438649" cy="4022725"/>
          </a:xfrm>
        </p:spPr>
      </p:pic>
    </p:spTree>
    <p:extLst>
      <p:ext uri="{BB962C8B-B14F-4D97-AF65-F5344CB8AC3E}">
        <p14:creationId xmlns:p14="http://schemas.microsoft.com/office/powerpoint/2010/main" val="214411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 Results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449125" y="1812696"/>
          <a:ext cx="9354075" cy="40898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4245"/>
                <a:gridCol w="1262800"/>
                <a:gridCol w="1262800"/>
                <a:gridCol w="1429303"/>
                <a:gridCol w="1631351"/>
                <a:gridCol w="2033576"/>
              </a:tblGrid>
              <a:tr h="30707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Selenium     IDE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DalekJS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CasperJS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Protractor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NightwatchJS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988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Installation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Guidance docs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Config file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Writing scripts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Element locators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Running scripts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outputs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*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***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***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***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API variety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Browsers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Docker image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Docker container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9881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Pipeline setup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  <a:tr h="2834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Pipeline outcome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****</a:t>
                      </a:r>
                      <a:endParaRPr lang="en-US" sz="11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N/A</a:t>
                      </a:r>
                      <a:endParaRPr lang="en-US" sz="11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3778" marR="637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30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choice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63" y="2752725"/>
            <a:ext cx="8915400" cy="2209800"/>
          </a:xfrm>
        </p:spPr>
      </p:pic>
    </p:spTree>
    <p:extLst>
      <p:ext uri="{BB962C8B-B14F-4D97-AF65-F5344CB8AC3E}">
        <p14:creationId xmlns:p14="http://schemas.microsoft.com/office/powerpoint/2010/main" val="144208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Agency 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4"/>
          <a:stretch/>
        </p:blipFill>
        <p:spPr>
          <a:xfrm>
            <a:off x="3458029" y="1908312"/>
            <a:ext cx="5336267" cy="3960675"/>
          </a:xfrm>
        </p:spPr>
      </p:pic>
    </p:spTree>
    <p:extLst>
      <p:ext uri="{BB962C8B-B14F-4D97-AF65-F5344CB8AC3E}">
        <p14:creationId xmlns:p14="http://schemas.microsoft.com/office/powerpoint/2010/main" val="12508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356" y="31310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Mobile app for bus drivers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4" y="1859515"/>
            <a:ext cx="6925366" cy="4134885"/>
          </a:xfrm>
        </p:spPr>
      </p:pic>
    </p:spTree>
    <p:extLst>
      <p:ext uri="{BB962C8B-B14F-4D97-AF65-F5344CB8AC3E}">
        <p14:creationId xmlns:p14="http://schemas.microsoft.com/office/powerpoint/2010/main" val="8036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7"/>
          <a:stretch/>
        </p:blipFill>
        <p:spPr>
          <a:xfrm>
            <a:off x="1097280" y="2132328"/>
            <a:ext cx="1944741" cy="113789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32" y="4293705"/>
            <a:ext cx="1984498" cy="1721057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3042021" y="2701278"/>
            <a:ext cx="4922536" cy="7894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46782" y="4340182"/>
            <a:ext cx="4837044" cy="874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601" y="5274365"/>
            <a:ext cx="74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64420" y="1962271"/>
            <a:ext cx="20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Dockerised</a:t>
            </a:r>
            <a:r>
              <a:rPr lang="en-US" dirty="0" smtClean="0"/>
              <a:t> services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node.js</a:t>
            </a:r>
            <a:r>
              <a:rPr lang="en-US" dirty="0" smtClean="0"/>
              <a:t> – express)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173736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AngularJS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31235" y="4002157"/>
            <a:ext cx="191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Android (Java)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74" y="2999376"/>
            <a:ext cx="3699966" cy="18499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04243" y="2690191"/>
            <a:ext cx="117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Mongo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Agile methodology (Scrum)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Small Sprint iterations</a:t>
            </a:r>
          </a:p>
          <a:p>
            <a:r>
              <a:rPr lang="en-US" dirty="0" smtClean="0"/>
              <a:t>- Individuals and </a:t>
            </a:r>
            <a:r>
              <a:rPr lang="en-US" dirty="0" smtClean="0"/>
              <a:t>interactions</a:t>
            </a:r>
            <a:endParaRPr lang="en-US" dirty="0" smtClean="0"/>
          </a:p>
          <a:p>
            <a:r>
              <a:rPr lang="en-US" dirty="0" smtClean="0"/>
              <a:t>- Working software</a:t>
            </a:r>
          </a:p>
          <a:p>
            <a:r>
              <a:rPr lang="en-US" dirty="0" smtClean="0"/>
              <a:t>- </a:t>
            </a:r>
            <a:r>
              <a:rPr lang="en-US" dirty="0"/>
              <a:t>R</a:t>
            </a:r>
            <a:r>
              <a:rPr lang="en-US" dirty="0" smtClean="0"/>
              <a:t>esponding to change</a:t>
            </a:r>
          </a:p>
          <a:p>
            <a:r>
              <a:rPr lang="en-US" dirty="0" smtClean="0"/>
              <a:t>- Business value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376" y="2855291"/>
            <a:ext cx="5727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Agile testing pyramid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728" y="2048256"/>
            <a:ext cx="6784847" cy="393191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95728" y="2048256"/>
            <a:ext cx="6949440" cy="5669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Continuous Integration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06150" y="1846263"/>
            <a:ext cx="4240026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8226" y="2213113"/>
            <a:ext cx="23649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Single repo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Automate build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Self-testing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Integration machine</a:t>
            </a:r>
          </a:p>
          <a:p>
            <a:pPr marL="285750" indent="-285750">
              <a:buFontTx/>
              <a:buChar char="-"/>
            </a:pPr>
            <a:r>
              <a:rPr lang="en-US" dirty="0"/>
              <a:t>F</a:t>
            </a:r>
            <a:r>
              <a:rPr lang="en-US" dirty="0" smtClean="0"/>
              <a:t>ast build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Visible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98" y="3893817"/>
            <a:ext cx="4441356" cy="215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94437"/>
            <a:ext cx="10058400" cy="1450757"/>
          </a:xfrm>
        </p:spPr>
        <p:txBody>
          <a:bodyPr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build/pull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5409" y="4005838"/>
            <a:ext cx="1268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run </a:t>
            </a:r>
          </a:p>
          <a:p>
            <a:r>
              <a:rPr lang="en-US" dirty="0" smtClean="0"/>
              <a:t>container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63040" y="2238044"/>
            <a:ext cx="99391" cy="28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2431" y="3486906"/>
            <a:ext cx="1742661" cy="115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1520" y="5014618"/>
            <a:ext cx="2267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Isolated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Lightweight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Open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Shippable</a:t>
            </a:r>
          </a:p>
          <a:p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774512" y="3572121"/>
            <a:ext cx="1204896" cy="75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843761" y="3426982"/>
            <a:ext cx="1655087" cy="128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91841" y="3802345"/>
            <a:ext cx="129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stop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949245" y="3572121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remove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208" y="1833586"/>
            <a:ext cx="1549400" cy="154940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2809461" y="2881431"/>
            <a:ext cx="5605272" cy="44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87279" y="2397610"/>
            <a:ext cx="16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remove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53691" y="4973317"/>
            <a:ext cx="273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Run service/app/command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1" y="2468586"/>
            <a:ext cx="993868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364" y="4561735"/>
            <a:ext cx="1016000" cy="1016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808208" y="4966296"/>
            <a:ext cx="103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compose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 flipV="1">
            <a:off x="9922121" y="5150962"/>
            <a:ext cx="886087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9125712" y="3987011"/>
            <a:ext cx="171196" cy="56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1"/>
          </p:cNvCxnSpPr>
          <p:nvPr/>
        </p:nvCxnSpPr>
        <p:spPr>
          <a:xfrm flipH="1">
            <a:off x="7672588" y="5069735"/>
            <a:ext cx="1349776" cy="39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3089</TotalTime>
  <Words>362</Words>
  <Application>Microsoft Macintosh PowerPoint</Application>
  <PresentationFormat>Widescreen</PresentationFormat>
  <Paragraphs>180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Times New Roman</vt:lpstr>
      <vt:lpstr>Retrospect</vt:lpstr>
      <vt:lpstr>RouteMatch Software</vt:lpstr>
      <vt:lpstr>Web application–customer’s home page</vt:lpstr>
      <vt:lpstr>Agency home page</vt:lpstr>
      <vt:lpstr>Mobile app for bus drivers</vt:lpstr>
      <vt:lpstr>System model</vt:lpstr>
      <vt:lpstr>Agile methodology (Scrum)</vt:lpstr>
      <vt:lpstr>Agile testing pyramid</vt:lpstr>
      <vt:lpstr>Continuous Integration </vt:lpstr>
      <vt:lpstr>Docker containers</vt:lpstr>
      <vt:lpstr>Continuous Integration: UI tests</vt:lpstr>
      <vt:lpstr>GoCD model</vt:lpstr>
      <vt:lpstr>GoCD – Pipelines, Agents, Environments</vt:lpstr>
      <vt:lpstr>GoCD – Pipelines, Agents, Environments</vt:lpstr>
      <vt:lpstr>Running functional tests</vt:lpstr>
      <vt:lpstr>Test:Login add funds:  Expect title Login RmPay</vt:lpstr>
      <vt:lpstr>Test: Login add funds:  Fill in login form</vt:lpstr>
      <vt:lpstr>Test: Login add funds:  Expect name GLORIA JANDORF</vt:lpstr>
      <vt:lpstr>Test: Login add funds:  Take the balance amount</vt:lpstr>
      <vt:lpstr>Test: Login add funds:  Add funds $5.12 from new card</vt:lpstr>
      <vt:lpstr>Test: Login add funds:  Check: balance amount is balance expected</vt:lpstr>
      <vt:lpstr>Docker build</vt:lpstr>
      <vt:lpstr>GoCD Pipelines</vt:lpstr>
      <vt:lpstr>Console output DalekJS</vt:lpstr>
      <vt:lpstr>Console output Selenium IDE</vt:lpstr>
      <vt:lpstr>Console output CasperJS</vt:lpstr>
      <vt:lpstr>Console output NightwatchJS</vt:lpstr>
      <vt:lpstr>Console output Protractor</vt:lpstr>
      <vt:lpstr>Comparison Results</vt:lpstr>
      <vt:lpstr>Final choice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RouteMatch Software</dc:title>
  <dc:creator>Anna Beluskova</dc:creator>
  <cp:lastModifiedBy>Anna Beluskova</cp:lastModifiedBy>
  <cp:revision>56</cp:revision>
  <dcterms:created xsi:type="dcterms:W3CDTF">2016-05-15T12:53:33Z</dcterms:created>
  <dcterms:modified xsi:type="dcterms:W3CDTF">2016-05-22T22:06:49Z</dcterms:modified>
</cp:coreProperties>
</file>